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97" r:id="rId3"/>
    <p:sldId id="278" r:id="rId4"/>
    <p:sldId id="298" r:id="rId5"/>
    <p:sldId id="300" r:id="rId6"/>
    <p:sldId id="299" r:id="rId7"/>
    <p:sldId id="301" r:id="rId8"/>
  </p:sldIdLst>
  <p:sldSz cx="9144000" cy="5143500" type="screen16x9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13" autoAdjust="0"/>
  </p:normalViewPr>
  <p:slideViewPr>
    <p:cSldViewPr>
      <p:cViewPr>
        <p:scale>
          <a:sx n="100" d="100"/>
          <a:sy n="100" d="100"/>
        </p:scale>
        <p:origin x="-51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94;&#1077;&#1085;&#1090;&#1088;%202018-19\&#1040;&#1085;&#1082;&#1077;&#1090;&#1080;&#1088;&#1086;&#1074;&#1072;&#1085;&#1080;&#1077;\&#1050;&#1085;&#1080;&#1075;&#1072;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Лист7!$A$26:$G$26</c:f>
              <c:strCache>
                <c:ptCount val="7"/>
                <c:pt idx="0">
                  <c:v>Научно-исследовательские институты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Лист7!$H$25:$K$25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Лист7!$H$26:$K$26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4.5999999999999996</c:v>
                </c:pt>
                <c:pt idx="2">
                  <c:v>5.4</c:v>
                </c:pt>
                <c:pt idx="3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92-435C-8DE2-367572A3C1A5}"/>
            </c:ext>
          </c:extLst>
        </c:ser>
        <c:ser>
          <c:idx val="1"/>
          <c:order val="1"/>
          <c:tx>
            <c:strRef>
              <c:f>Лист7!$A$27:$G$27</c:f>
              <c:strCache>
                <c:ptCount val="7"/>
                <c:pt idx="0">
                  <c:v>Высшие учебные заведения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Лист7!$H$25:$K$25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Лист7!$H$27:$K$27</c:f>
              <c:numCache>
                <c:formatCode>General</c:formatCode>
                <c:ptCount val="4"/>
                <c:pt idx="0">
                  <c:v>15.5</c:v>
                </c:pt>
                <c:pt idx="1">
                  <c:v>17.2</c:v>
                </c:pt>
                <c:pt idx="2">
                  <c:v>18.3</c:v>
                </c:pt>
                <c:pt idx="3">
                  <c:v>71.400000000000006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92-435C-8DE2-367572A3C1A5}"/>
            </c:ext>
          </c:extLst>
        </c:ser>
        <c:ser>
          <c:idx val="2"/>
          <c:order val="2"/>
          <c:tx>
            <c:strRef>
              <c:f>Лист7!$A$28:$G$28</c:f>
              <c:strCache>
                <c:ptCount val="7"/>
                <c:pt idx="0">
                  <c:v>Предприятия по переработке сельскохозяйственной продукции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Лист7!$H$25:$K$25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Лист7!$H$28:$K$28</c:f>
              <c:numCache>
                <c:formatCode>General</c:formatCode>
                <c:ptCount val="4"/>
                <c:pt idx="0">
                  <c:v>80.400000000000006</c:v>
                </c:pt>
                <c:pt idx="1">
                  <c:v>78.2</c:v>
                </c:pt>
                <c:pt idx="2">
                  <c:v>76.3</c:v>
                </c:pt>
                <c:pt idx="3">
                  <c:v>21.5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92-435C-8DE2-367572A3C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891008"/>
        <c:axId val="26892544"/>
        <c:axId val="0"/>
      </c:bar3DChart>
      <c:catAx>
        <c:axId val="2689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6892544"/>
        <c:crosses val="autoZero"/>
        <c:auto val="1"/>
        <c:lblAlgn val="ctr"/>
        <c:lblOffset val="100"/>
        <c:noMultiLvlLbl val="0"/>
      </c:catAx>
      <c:valAx>
        <c:axId val="2689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689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572674315013232E-2"/>
          <c:y val="0.76349354040027295"/>
          <c:w val="0.82949300182579289"/>
          <c:h val="0.2113108464138905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700">
          <a:latin typeface="+mn-lt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187008547008551"/>
          <c:y val="3.527777777777779E-2"/>
          <c:w val="0.44740427350427364"/>
          <c:h val="0.856093181818181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Технологии производства многофункциональных пищевых добавок для повышения безопасности пищевых продуктов массового потребления</c:v>
                </c:pt>
                <c:pt idx="1">
                  <c:v>Технологии локальной переработки продукции АПК (умные фабрики, умные фермы и т.д.)</c:v>
                </c:pt>
                <c:pt idx="2">
                  <c:v>Омиксные технологии производства продуктов питания  здорового долголетия и спорта высоких достижений</c:v>
                </c:pt>
                <c:pt idx="3">
                  <c:v>Биотехнологии получения белковых концентратов, композитов и БАД. Технологии выделения белков из пищевых и кормовых отходов</c:v>
                </c:pt>
                <c:pt idx="4">
                  <c:v>Технологии кормовых добавок из отходов пищевой промышленности</c:v>
                </c:pt>
                <c:pt idx="5">
                  <c:v>Технологии логистических центров производства и поставок органической продукции с дистанционным контролем сертификационных требований и легальности</c:v>
                </c:pt>
                <c:pt idx="6">
                  <c:v>Технологии утилизации пищевых отходов</c:v>
                </c:pt>
                <c:pt idx="7">
                  <c:v>Технологии глубокой и комплексной переработки</c:v>
                </c:pt>
                <c:pt idx="8">
                  <c:v>Биотехнологии безотходной переработки зерна </c:v>
                </c:pt>
                <c:pt idx="9">
                  <c:v>Технологии энергосберегающего длительного хранения пищевого сырья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50</c:v>
                </c:pt>
                <c:pt idx="1">
                  <c:v>60</c:v>
                </c:pt>
                <c:pt idx="2">
                  <c:v>60</c:v>
                </c:pt>
                <c:pt idx="3">
                  <c:v>64</c:v>
                </c:pt>
                <c:pt idx="4">
                  <c:v>68</c:v>
                </c:pt>
                <c:pt idx="5">
                  <c:v>68</c:v>
                </c:pt>
                <c:pt idx="6">
                  <c:v>68</c:v>
                </c:pt>
                <c:pt idx="7">
                  <c:v>72</c:v>
                </c:pt>
                <c:pt idx="8">
                  <c:v>76</c:v>
                </c:pt>
                <c:pt idx="9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F0-4147-9C7B-11D08A645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33888"/>
        <c:axId val="27132288"/>
      </c:barChart>
      <c:catAx>
        <c:axId val="26933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7132288"/>
        <c:crosses val="autoZero"/>
        <c:auto val="1"/>
        <c:lblAlgn val="ctr"/>
        <c:lblOffset val="100"/>
        <c:noMultiLvlLbl val="0"/>
      </c:catAx>
      <c:valAx>
        <c:axId val="2713228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экспертов, отметивших высокую важность технологии для Россиии</a:t>
                </a:r>
              </a:p>
            </c:rich>
          </c:tx>
          <c:layout>
            <c:manualLayout>
              <c:xMode val="edge"/>
              <c:yMode val="edge"/>
              <c:x val="0.34845890655971673"/>
              <c:y val="0.941748048844332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6933888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" lastClr="FFFFFF">
          <a:lumMod val="75000"/>
        </a:sysClr>
      </a:solidFill>
    </a:ln>
  </c:spPr>
  <c:txPr>
    <a:bodyPr/>
    <a:lstStyle/>
    <a:p>
      <a:pPr>
        <a:defRPr sz="700">
          <a:solidFill>
            <a:sysClr val="windowText" lastClr="000000"/>
          </a:solidFill>
          <a:latin typeface="+mn-lt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4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38509505734694"/>
          <c:y val="0.1302266290021929"/>
          <c:w val="0.74461454065041299"/>
          <c:h val="0.73390284814436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Lbls>
            <c:dLbl>
              <c:idx val="1"/>
              <c:layout>
                <c:manualLayout>
                  <c:x val="-2.3772250444842064E-3"/>
                  <c:y val="1.22703585139138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1E-4D2C-810C-9170CF940D3C}"/>
                </c:ext>
              </c:extLst>
            </c:dLbl>
            <c:dLbl>
              <c:idx val="2"/>
              <c:layout>
                <c:manualLayout>
                  <c:x val="-1.4101138408978901E-3"/>
                  <c:y val="6.816890530012739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1E-4D2C-810C-9170CF940D3C}"/>
                </c:ext>
              </c:extLst>
            </c:dLbl>
            <c:dLbl>
              <c:idx val="3"/>
              <c:layout>
                <c:manualLayout>
                  <c:x val="1.1686354817221647E-2"/>
                  <c:y val="4.68798710525794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1E-4D2C-810C-9170CF940D3C}"/>
                </c:ext>
              </c:extLst>
            </c:dLbl>
            <c:dLbl>
              <c:idx val="4"/>
              <c:layout>
                <c:manualLayout>
                  <c:x val="-6.9849230238001533E-2"/>
                  <c:y val="4.830639855356343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1E-4D2C-810C-9170CF940D3C}"/>
                </c:ext>
              </c:extLst>
            </c:dLbl>
            <c:dLbl>
              <c:idx val="6"/>
              <c:layout>
                <c:manualLayout>
                  <c:x val="-3.6187275301071652E-2"/>
                  <c:y val="3.37747050898812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1E-4D2C-810C-9170CF940D3C}"/>
                </c:ext>
              </c:extLst>
            </c:dLbl>
            <c:dLbl>
              <c:idx val="7"/>
              <c:layout>
                <c:manualLayout>
                  <c:x val="0"/>
                  <c:y val="2.73913278237968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1E-4D2C-810C-9170CF940D3C}"/>
                </c:ext>
              </c:extLst>
            </c:dLbl>
            <c:dLbl>
              <c:idx val="9"/>
              <c:layout>
                <c:manualLayout>
                  <c:x val="-2.9994820513776992E-2"/>
                  <c:y val="-7.61970110027045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1E-4D2C-810C-9170CF940D3C}"/>
                </c:ext>
              </c:extLst>
            </c:dLbl>
            <c:dLbl>
              <c:idx val="10"/>
              <c:layout>
                <c:manualLayout>
                  <c:x val="6.3291199886930813E-2"/>
                  <c:y val="-4.85257104917986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1E-4D2C-810C-9170CF940D3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Пищевые биотехнологии и глубокая переработка сельскохозяйственного сырья</c:v>
                </c:pt>
                <c:pt idx="1">
                  <c:v>Поиск нетрадиционных источников пищевых продуктов</c:v>
                </c:pt>
                <c:pt idx="2">
                  <c:v>"Зеленые" технологии переработки сельскохозяйственного сырья</c:v>
                </c:pt>
                <c:pt idx="3">
                  <c:v>Инновационные методы обработки пищевых продуктов</c:v>
                </c:pt>
                <c:pt idx="4">
                  <c:v>Переработка и рециклинг отходов пищевой промышленности</c:v>
                </c:pt>
                <c:pt idx="5">
                  <c:v>Переработка органической сельскохозяйственной продукции</c:v>
                </c:pt>
                <c:pt idx="6">
                  <c:v>Нанотехнологии в производстве продуктов питания</c:v>
                </c:pt>
                <c:pt idx="7">
                  <c:v>Технологии улучшения качества и безопасности продуктов питания</c:v>
                </c:pt>
                <c:pt idx="8">
                  <c:v>Переработка пищевой продукции в кормовую</c:v>
                </c:pt>
                <c:pt idx="9">
                  <c:v>Омиксные технологии производства продуктов питания</c:v>
                </c:pt>
                <c:pt idx="10">
                  <c:v>Синтетические продукты питания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16.5</c:v>
                </c:pt>
                <c:pt idx="1">
                  <c:v>5</c:v>
                </c:pt>
                <c:pt idx="2">
                  <c:v>12.3</c:v>
                </c:pt>
                <c:pt idx="3">
                  <c:v>7.7</c:v>
                </c:pt>
                <c:pt idx="4">
                  <c:v>10.200000000000001</c:v>
                </c:pt>
                <c:pt idx="5">
                  <c:v>4.5</c:v>
                </c:pt>
                <c:pt idx="6">
                  <c:v>14</c:v>
                </c:pt>
                <c:pt idx="7">
                  <c:v>11.2</c:v>
                </c:pt>
                <c:pt idx="8">
                  <c:v>4.5</c:v>
                </c:pt>
                <c:pt idx="9">
                  <c:v>13.5</c:v>
                </c:pt>
                <c:pt idx="10">
                  <c:v>0.60000000000000064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EE-4AC8-A9BA-2549BC097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800">
          <a:latin typeface="+mn-lt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AF459-F006-4F49-82D8-7A6CEF8B50E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0E0D78-3D3B-45F2-AAAA-AC363942E3A0}">
      <dgm:prSet phldrT="[Текст]" custT="1"/>
      <dgm:spPr/>
      <dgm:t>
        <a:bodyPr/>
        <a:lstStyle/>
        <a:p>
          <a:r>
            <a:rPr lang="ru-RU" sz="1600" b="1" dirty="0" smtClean="0"/>
            <a:t>ЯБЛОКИ</a:t>
          </a:r>
        </a:p>
        <a:p>
          <a:r>
            <a:rPr lang="ru-RU" sz="1200" b="0" dirty="0" smtClean="0"/>
            <a:t>(собственное производство)</a:t>
          </a:r>
          <a:endParaRPr lang="ru-RU" sz="1200" b="0" dirty="0"/>
        </a:p>
      </dgm:t>
    </dgm:pt>
    <dgm:pt modelId="{297AEAFA-B47B-4E98-9543-F05B507A77B2}" type="parTrans" cxnId="{6DD3C8AB-560F-426D-8D0B-73F01CA42945}">
      <dgm:prSet/>
      <dgm:spPr/>
      <dgm:t>
        <a:bodyPr/>
        <a:lstStyle/>
        <a:p>
          <a:endParaRPr lang="ru-RU"/>
        </a:p>
      </dgm:t>
    </dgm:pt>
    <dgm:pt modelId="{2455DF06-7038-4D01-96F1-A3C7A5900801}" type="sibTrans" cxnId="{6DD3C8AB-560F-426D-8D0B-73F01CA42945}">
      <dgm:prSet/>
      <dgm:spPr/>
      <dgm:t>
        <a:bodyPr/>
        <a:lstStyle/>
        <a:p>
          <a:endParaRPr lang="ru-RU"/>
        </a:p>
      </dgm:t>
    </dgm:pt>
    <dgm:pt modelId="{7AB04AFB-7A7B-4D0B-A983-A10BA42B5FC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/>
            <a:t>Перспектива переработки </a:t>
          </a:r>
          <a:r>
            <a:rPr lang="ru-RU" sz="1600" b="0" dirty="0" smtClean="0"/>
            <a:t>- ЖМЫХ</a:t>
          </a:r>
          <a:r>
            <a:rPr lang="ru-RU" sz="1600" dirty="0" smtClean="0"/>
            <a:t/>
          </a:r>
          <a:br>
            <a:rPr lang="ru-RU" sz="1600" dirty="0" smtClean="0"/>
          </a:br>
          <a:endParaRPr lang="ru-RU" sz="900" dirty="0"/>
        </a:p>
      </dgm:t>
    </dgm:pt>
    <dgm:pt modelId="{22F5E2D3-D7B4-4433-8BC4-7562F3CA4E62}" type="parTrans" cxnId="{AED98E95-B46D-4812-8C64-A7F38EF1219F}">
      <dgm:prSet/>
      <dgm:spPr/>
      <dgm:t>
        <a:bodyPr/>
        <a:lstStyle/>
        <a:p>
          <a:endParaRPr lang="ru-RU"/>
        </a:p>
      </dgm:t>
    </dgm:pt>
    <dgm:pt modelId="{4E25ACCA-B189-45D5-9BFD-6EB92D7B12BD}" type="sibTrans" cxnId="{AED98E95-B46D-4812-8C64-A7F38EF1219F}">
      <dgm:prSet/>
      <dgm:spPr/>
      <dgm:t>
        <a:bodyPr/>
        <a:lstStyle/>
        <a:p>
          <a:endParaRPr lang="ru-RU"/>
        </a:p>
      </dgm:t>
    </dgm:pt>
    <dgm:pt modelId="{4981D5B4-FA3E-45A0-8381-141BCF231E83}">
      <dgm:prSet phldrT="[Текст]" custT="1"/>
      <dgm:spPr/>
      <dgm:t>
        <a:bodyPr/>
        <a:lstStyle/>
        <a:p>
          <a:endParaRPr lang="ru-RU" sz="1100" dirty="0" smtClean="0"/>
        </a:p>
        <a:p>
          <a:r>
            <a:rPr lang="ru-RU" sz="1100" dirty="0" smtClean="0"/>
            <a:t>Продукт вторичной переработки -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dirty="0" smtClean="0"/>
            <a:t>ПЕКТИНСОДЕРЖАЩИЙ ПОРОШОК</a:t>
          </a:r>
        </a:p>
        <a:p>
          <a:endParaRPr lang="ru-RU" sz="1100" dirty="0"/>
        </a:p>
      </dgm:t>
    </dgm:pt>
    <dgm:pt modelId="{E0999A49-3E2B-4A52-89BD-FEFBD1679B8E}" type="parTrans" cxnId="{5D6C83D9-35E8-45A1-BA8F-1A5FAD1B2A52}">
      <dgm:prSet/>
      <dgm:spPr/>
      <dgm:t>
        <a:bodyPr/>
        <a:lstStyle/>
        <a:p>
          <a:endParaRPr lang="ru-RU"/>
        </a:p>
      </dgm:t>
    </dgm:pt>
    <dgm:pt modelId="{3BA71BB6-2EA9-4786-94D0-178558DD01BB}" type="sibTrans" cxnId="{5D6C83D9-35E8-45A1-BA8F-1A5FAD1B2A52}">
      <dgm:prSet/>
      <dgm:spPr/>
      <dgm:t>
        <a:bodyPr/>
        <a:lstStyle/>
        <a:p>
          <a:endParaRPr lang="ru-RU"/>
        </a:p>
      </dgm:t>
    </dgm:pt>
    <dgm:pt modelId="{0586AD62-6B9D-40E9-A3E1-0590703BFCAC}">
      <dgm:prSet phldrT="[Текст]" custT="1"/>
      <dgm:spPr/>
      <dgm:t>
        <a:bodyPr/>
        <a:lstStyle/>
        <a:p>
          <a:r>
            <a:rPr lang="ru-RU" sz="1200" dirty="0" smtClean="0"/>
            <a:t>Продукт вторичной переработки -</a:t>
          </a:r>
          <a:r>
            <a:rPr lang="ru-RU" sz="1200" b="1" dirty="0" smtClean="0"/>
            <a:t>ПАСТИЛА</a:t>
          </a:r>
          <a:endParaRPr lang="ru-RU" sz="1200" b="1" dirty="0"/>
        </a:p>
      </dgm:t>
    </dgm:pt>
    <dgm:pt modelId="{BBD1A665-9164-4855-A01B-DB6731E28F92}" type="parTrans" cxnId="{299D144A-5632-4CD0-B74E-4944D766B96D}">
      <dgm:prSet/>
      <dgm:spPr/>
      <dgm:t>
        <a:bodyPr/>
        <a:lstStyle/>
        <a:p>
          <a:endParaRPr lang="ru-RU"/>
        </a:p>
      </dgm:t>
    </dgm:pt>
    <dgm:pt modelId="{9349E0F9-C15C-48EB-BF02-0450F734C619}" type="sibTrans" cxnId="{299D144A-5632-4CD0-B74E-4944D766B96D}">
      <dgm:prSet/>
      <dgm:spPr/>
      <dgm:t>
        <a:bodyPr/>
        <a:lstStyle/>
        <a:p>
          <a:endParaRPr lang="ru-RU"/>
        </a:p>
      </dgm:t>
    </dgm:pt>
    <dgm:pt modelId="{40AADBF8-03C9-4549-B207-14FC8F9FEF0E}">
      <dgm:prSet phldrT="[Текст]" custT="1"/>
      <dgm:spPr/>
      <dgm:t>
        <a:bodyPr/>
        <a:lstStyle/>
        <a:p>
          <a:r>
            <a:rPr lang="ru-RU" sz="1400" b="0" dirty="0" smtClean="0"/>
            <a:t>Продукт первичной переработки  </a:t>
          </a:r>
          <a:r>
            <a:rPr lang="ru-RU" sz="1400" b="1" dirty="0" smtClean="0"/>
            <a:t>- СОК</a:t>
          </a:r>
          <a:endParaRPr lang="ru-RU" sz="1600" b="1" dirty="0"/>
        </a:p>
      </dgm:t>
    </dgm:pt>
    <dgm:pt modelId="{9B7C22AB-DFD2-4C9D-A4B6-788E97FBF5A9}" type="parTrans" cxnId="{E21F1D37-93D9-4E88-BC33-CA33C207BCF4}">
      <dgm:prSet/>
      <dgm:spPr/>
      <dgm:t>
        <a:bodyPr/>
        <a:lstStyle/>
        <a:p>
          <a:endParaRPr lang="ru-RU"/>
        </a:p>
      </dgm:t>
    </dgm:pt>
    <dgm:pt modelId="{FB93EB62-4DE2-4804-97F7-4F9A5BD4BF38}" type="sibTrans" cxnId="{E21F1D37-93D9-4E88-BC33-CA33C207BCF4}">
      <dgm:prSet/>
      <dgm:spPr/>
      <dgm:t>
        <a:bodyPr/>
        <a:lstStyle/>
        <a:p>
          <a:endParaRPr lang="ru-RU"/>
        </a:p>
      </dgm:t>
    </dgm:pt>
    <dgm:pt modelId="{0E00F0C3-146C-4B46-87D6-28FB912CCEE9}">
      <dgm:prSet phldrT="[Текст]" custT="1"/>
      <dgm:spPr/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dirty="0" smtClean="0"/>
            <a:t>Кондитерская промышленность</a:t>
          </a:r>
          <a:endParaRPr lang="ru-RU" sz="1050" b="1" i="1" dirty="0"/>
        </a:p>
      </dgm:t>
    </dgm:pt>
    <dgm:pt modelId="{00D9B06A-DC6E-4869-B786-8DF88C502C8A}" type="parTrans" cxnId="{FEBAC153-B0E0-438C-AC4A-2782FF25CB1C}">
      <dgm:prSet/>
      <dgm:spPr/>
      <dgm:t>
        <a:bodyPr/>
        <a:lstStyle/>
        <a:p>
          <a:endParaRPr lang="ru-RU"/>
        </a:p>
      </dgm:t>
    </dgm:pt>
    <dgm:pt modelId="{15B3AAE6-9ABB-4823-8810-F0874ECCBD7B}" type="sibTrans" cxnId="{FEBAC153-B0E0-438C-AC4A-2782FF25CB1C}">
      <dgm:prSet/>
      <dgm:spPr/>
      <dgm:t>
        <a:bodyPr/>
        <a:lstStyle/>
        <a:p>
          <a:endParaRPr lang="ru-RU"/>
        </a:p>
      </dgm:t>
    </dgm:pt>
    <dgm:pt modelId="{4546F579-F5B6-4643-9116-AEAC88D65EC7}" type="pres">
      <dgm:prSet presAssocID="{5A3AF459-F006-4F49-82D8-7A6CEF8B50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03A40E5-DE18-4C3A-918A-4F633CF79103}" type="pres">
      <dgm:prSet presAssocID="{D30E0D78-3D3B-45F2-AAAA-AC363942E3A0}" presName="hierRoot1" presStyleCnt="0"/>
      <dgm:spPr/>
    </dgm:pt>
    <dgm:pt modelId="{7A3B9A63-3C2F-4F74-8A02-FAE650BE46EB}" type="pres">
      <dgm:prSet presAssocID="{D30E0D78-3D3B-45F2-AAAA-AC363942E3A0}" presName="composite" presStyleCnt="0"/>
      <dgm:spPr/>
    </dgm:pt>
    <dgm:pt modelId="{420D23F5-B006-4F4A-AF07-D953906016F0}" type="pres">
      <dgm:prSet presAssocID="{D30E0D78-3D3B-45F2-AAAA-AC363942E3A0}" presName="background" presStyleLbl="node0" presStyleIdx="0" presStyleCnt="1"/>
      <dgm:spPr/>
    </dgm:pt>
    <dgm:pt modelId="{311D59AD-A963-4C7F-8EE3-AE5FA08AF768}" type="pres">
      <dgm:prSet presAssocID="{D30E0D78-3D3B-45F2-AAAA-AC363942E3A0}" presName="text" presStyleLbl="fgAcc0" presStyleIdx="0" presStyleCnt="1" custScaleX="178660">
        <dgm:presLayoutVars>
          <dgm:chPref val="3"/>
        </dgm:presLayoutVars>
      </dgm:prSet>
      <dgm:spPr/>
    </dgm:pt>
    <dgm:pt modelId="{A3155785-9956-444F-A131-01C4FC50FEB8}" type="pres">
      <dgm:prSet presAssocID="{D30E0D78-3D3B-45F2-AAAA-AC363942E3A0}" presName="hierChild2" presStyleCnt="0"/>
      <dgm:spPr/>
    </dgm:pt>
    <dgm:pt modelId="{27D326EF-47D1-4299-B864-BCAF0D736F8F}" type="pres">
      <dgm:prSet presAssocID="{22F5E2D3-D7B4-4433-8BC4-7562F3CA4E62}" presName="Name10" presStyleLbl="parChTrans1D2" presStyleIdx="0" presStyleCnt="2"/>
      <dgm:spPr/>
    </dgm:pt>
    <dgm:pt modelId="{06DF4530-2CBF-45FA-AF3B-445FA22BEC47}" type="pres">
      <dgm:prSet presAssocID="{7AB04AFB-7A7B-4D0B-A983-A10BA42B5FCF}" presName="hierRoot2" presStyleCnt="0"/>
      <dgm:spPr/>
    </dgm:pt>
    <dgm:pt modelId="{39A61367-E262-400C-B49B-E47FE18FB1DB}" type="pres">
      <dgm:prSet presAssocID="{7AB04AFB-7A7B-4D0B-A983-A10BA42B5FCF}" presName="composite2" presStyleCnt="0"/>
      <dgm:spPr/>
    </dgm:pt>
    <dgm:pt modelId="{7285336B-F103-4DA4-B097-FFDA893CD4D1}" type="pres">
      <dgm:prSet presAssocID="{7AB04AFB-7A7B-4D0B-A983-A10BA42B5FCF}" presName="background2" presStyleLbl="node2" presStyleIdx="0" presStyleCnt="2"/>
      <dgm:spPr/>
    </dgm:pt>
    <dgm:pt modelId="{DB368EBA-E185-4B02-B793-D69488F0D871}" type="pres">
      <dgm:prSet presAssocID="{7AB04AFB-7A7B-4D0B-A983-A10BA42B5FCF}" presName="text2" presStyleLbl="fgAcc2" presStyleIdx="0" presStyleCnt="2" custScaleX="1432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4379BE-AB37-46C6-B055-A184984A1A99}" type="pres">
      <dgm:prSet presAssocID="{7AB04AFB-7A7B-4D0B-A983-A10BA42B5FCF}" presName="hierChild3" presStyleCnt="0"/>
      <dgm:spPr/>
    </dgm:pt>
    <dgm:pt modelId="{84D636AA-7C67-4833-89C1-8A1229F5403A}" type="pres">
      <dgm:prSet presAssocID="{E0999A49-3E2B-4A52-89BD-FEFBD1679B8E}" presName="Name17" presStyleLbl="parChTrans1D3" presStyleIdx="0" presStyleCnt="3"/>
      <dgm:spPr/>
    </dgm:pt>
    <dgm:pt modelId="{4074C68C-0849-4635-8E1B-6BB5FD8CB958}" type="pres">
      <dgm:prSet presAssocID="{4981D5B4-FA3E-45A0-8381-141BCF231E83}" presName="hierRoot3" presStyleCnt="0"/>
      <dgm:spPr/>
    </dgm:pt>
    <dgm:pt modelId="{CF07124D-40EE-4AAD-AB35-CC50BD24BA5F}" type="pres">
      <dgm:prSet presAssocID="{4981D5B4-FA3E-45A0-8381-141BCF231E83}" presName="composite3" presStyleCnt="0"/>
      <dgm:spPr/>
    </dgm:pt>
    <dgm:pt modelId="{64574720-6515-4112-8775-FEE60E59C0A2}" type="pres">
      <dgm:prSet presAssocID="{4981D5B4-FA3E-45A0-8381-141BCF231E83}" presName="background3" presStyleLbl="node3" presStyleIdx="0" presStyleCnt="3"/>
      <dgm:spPr/>
    </dgm:pt>
    <dgm:pt modelId="{E192DC89-ED48-49BF-AE5D-19CE4269C61C}" type="pres">
      <dgm:prSet presAssocID="{4981D5B4-FA3E-45A0-8381-141BCF231E83}" presName="text3" presStyleLbl="fgAcc3" presStyleIdx="0" presStyleCnt="3" custScaleX="144848" custLinFactX="23380" custLinFactNeighborX="100000" custLinFactNeighborY="8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5B5A45-304E-47EC-9331-1017E9D4A29E}" type="pres">
      <dgm:prSet presAssocID="{4981D5B4-FA3E-45A0-8381-141BCF231E83}" presName="hierChild4" presStyleCnt="0"/>
      <dgm:spPr/>
    </dgm:pt>
    <dgm:pt modelId="{B6D21F8A-AA39-4EAD-B2B6-7DBB4609EEAE}" type="pres">
      <dgm:prSet presAssocID="{BBD1A665-9164-4855-A01B-DB6731E28F92}" presName="Name17" presStyleLbl="parChTrans1D3" presStyleIdx="1" presStyleCnt="3"/>
      <dgm:spPr/>
    </dgm:pt>
    <dgm:pt modelId="{42D8577F-55A9-492A-8B12-7862F76FADAA}" type="pres">
      <dgm:prSet presAssocID="{0586AD62-6B9D-40E9-A3E1-0590703BFCAC}" presName="hierRoot3" presStyleCnt="0"/>
      <dgm:spPr/>
    </dgm:pt>
    <dgm:pt modelId="{B1429E9A-370C-41E3-ABF8-194B2733ADFF}" type="pres">
      <dgm:prSet presAssocID="{0586AD62-6B9D-40E9-A3E1-0590703BFCAC}" presName="composite3" presStyleCnt="0"/>
      <dgm:spPr/>
    </dgm:pt>
    <dgm:pt modelId="{BE3954C1-0698-48DA-9477-AA5945E024B0}" type="pres">
      <dgm:prSet presAssocID="{0586AD62-6B9D-40E9-A3E1-0590703BFCAC}" presName="background3" presStyleLbl="node3" presStyleIdx="1" presStyleCnt="3"/>
      <dgm:spPr/>
    </dgm:pt>
    <dgm:pt modelId="{F7FF1A24-17EF-4A95-B323-B3C3BD567185}" type="pres">
      <dgm:prSet presAssocID="{0586AD62-6B9D-40E9-A3E1-0590703BFCAC}" presName="text3" presStyleLbl="fgAcc3" presStyleIdx="1" presStyleCnt="3" custLinFactX="39483" custLinFactNeighborX="100000" custLinFactNeighborY="55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418895-6E49-42F4-95E5-40522BFB9A4A}" type="pres">
      <dgm:prSet presAssocID="{0586AD62-6B9D-40E9-A3E1-0590703BFCAC}" presName="hierChild4" presStyleCnt="0"/>
      <dgm:spPr/>
    </dgm:pt>
    <dgm:pt modelId="{971BFCC7-F494-4A8C-B43E-4BC041EECED8}" type="pres">
      <dgm:prSet presAssocID="{9B7C22AB-DFD2-4C9D-A4B6-788E97FBF5A9}" presName="Name10" presStyleLbl="parChTrans1D2" presStyleIdx="1" presStyleCnt="2"/>
      <dgm:spPr/>
    </dgm:pt>
    <dgm:pt modelId="{A118E590-D149-4A64-9A8C-1A7A96864417}" type="pres">
      <dgm:prSet presAssocID="{40AADBF8-03C9-4549-B207-14FC8F9FEF0E}" presName="hierRoot2" presStyleCnt="0"/>
      <dgm:spPr/>
    </dgm:pt>
    <dgm:pt modelId="{DACE843E-2970-4984-B5CB-C671625C6A76}" type="pres">
      <dgm:prSet presAssocID="{40AADBF8-03C9-4549-B207-14FC8F9FEF0E}" presName="composite2" presStyleCnt="0"/>
      <dgm:spPr/>
    </dgm:pt>
    <dgm:pt modelId="{B5605C06-7CEE-43E5-9120-B6E113CD54DD}" type="pres">
      <dgm:prSet presAssocID="{40AADBF8-03C9-4549-B207-14FC8F9FEF0E}" presName="background2" presStyleLbl="node2" presStyleIdx="1" presStyleCnt="2"/>
      <dgm:spPr/>
    </dgm:pt>
    <dgm:pt modelId="{0DC1A4D8-6F03-4687-90BD-E5A4FD0F5F02}" type="pres">
      <dgm:prSet presAssocID="{40AADBF8-03C9-4549-B207-14FC8F9FEF0E}" presName="text2" presStyleLbl="fgAcc2" presStyleIdx="1" presStyleCnt="2" custScaleX="176910" custLinFactNeighborX="-144" custLinFactNeighborY="-39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71FF7C-5A0A-4D79-B5DB-5CE2CA464E05}" type="pres">
      <dgm:prSet presAssocID="{40AADBF8-03C9-4549-B207-14FC8F9FEF0E}" presName="hierChild3" presStyleCnt="0"/>
      <dgm:spPr/>
    </dgm:pt>
    <dgm:pt modelId="{23BCEDA7-27AA-4323-9EDC-F195F6F926D6}" type="pres">
      <dgm:prSet presAssocID="{00D9B06A-DC6E-4869-B786-8DF88C502C8A}" presName="Name17" presStyleLbl="parChTrans1D3" presStyleIdx="2" presStyleCnt="3"/>
      <dgm:spPr/>
    </dgm:pt>
    <dgm:pt modelId="{97DD2EB2-BDD2-4EAB-A001-8D95983F85F3}" type="pres">
      <dgm:prSet presAssocID="{0E00F0C3-146C-4B46-87D6-28FB912CCEE9}" presName="hierRoot3" presStyleCnt="0"/>
      <dgm:spPr/>
    </dgm:pt>
    <dgm:pt modelId="{7D4AF9F9-99BE-4FA4-8DBE-2337195CD711}" type="pres">
      <dgm:prSet presAssocID="{0E00F0C3-146C-4B46-87D6-28FB912CCEE9}" presName="composite3" presStyleCnt="0"/>
      <dgm:spPr/>
    </dgm:pt>
    <dgm:pt modelId="{8AD208B9-9A5C-47C7-824C-A4C577BB0A0C}" type="pres">
      <dgm:prSet presAssocID="{0E00F0C3-146C-4B46-87D6-28FB912CCEE9}" presName="background3" presStyleLbl="node3" presStyleIdx="2" presStyleCnt="3"/>
      <dgm:spPr/>
    </dgm:pt>
    <dgm:pt modelId="{A9EBB08D-4F73-4EA5-ADD6-2C7959AA576A}" type="pres">
      <dgm:prSet presAssocID="{0E00F0C3-146C-4B46-87D6-28FB912CCEE9}" presName="text3" presStyleLbl="fgAcc3" presStyleIdx="2" presStyleCnt="3" custScaleX="111257" custLinFactX="-114099" custLinFactNeighborX="-200000" custLinFactNeighborY="-50702">
        <dgm:presLayoutVars>
          <dgm:chPref val="3"/>
        </dgm:presLayoutVars>
      </dgm:prSet>
      <dgm:spPr/>
    </dgm:pt>
    <dgm:pt modelId="{8219F607-A6EB-4483-BDDA-810F76835B36}" type="pres">
      <dgm:prSet presAssocID="{0E00F0C3-146C-4B46-87D6-28FB912CCEE9}" presName="hierChild4" presStyleCnt="0"/>
      <dgm:spPr/>
    </dgm:pt>
  </dgm:ptLst>
  <dgm:cxnLst>
    <dgm:cxn modelId="{1699C132-BBD8-44E0-B72F-425FF025A2F2}" type="presOf" srcId="{00D9B06A-DC6E-4869-B786-8DF88C502C8A}" destId="{23BCEDA7-27AA-4323-9EDC-F195F6F926D6}" srcOrd="0" destOrd="0" presId="urn:microsoft.com/office/officeart/2005/8/layout/hierarchy1"/>
    <dgm:cxn modelId="{4F209973-CD82-4270-AF66-A03227594E6D}" type="presOf" srcId="{4981D5B4-FA3E-45A0-8381-141BCF231E83}" destId="{E192DC89-ED48-49BF-AE5D-19CE4269C61C}" srcOrd="0" destOrd="0" presId="urn:microsoft.com/office/officeart/2005/8/layout/hierarchy1"/>
    <dgm:cxn modelId="{E21F1D37-93D9-4E88-BC33-CA33C207BCF4}" srcId="{D30E0D78-3D3B-45F2-AAAA-AC363942E3A0}" destId="{40AADBF8-03C9-4549-B207-14FC8F9FEF0E}" srcOrd="1" destOrd="0" parTransId="{9B7C22AB-DFD2-4C9D-A4B6-788E97FBF5A9}" sibTransId="{FB93EB62-4DE2-4804-97F7-4F9A5BD4BF38}"/>
    <dgm:cxn modelId="{299D144A-5632-4CD0-B74E-4944D766B96D}" srcId="{7AB04AFB-7A7B-4D0B-A983-A10BA42B5FCF}" destId="{0586AD62-6B9D-40E9-A3E1-0590703BFCAC}" srcOrd="1" destOrd="0" parTransId="{BBD1A665-9164-4855-A01B-DB6731E28F92}" sibTransId="{9349E0F9-C15C-48EB-BF02-0450F734C619}"/>
    <dgm:cxn modelId="{6EC1F7BF-E5F9-46B9-812D-D5BA37C2E663}" type="presOf" srcId="{22F5E2D3-D7B4-4433-8BC4-7562F3CA4E62}" destId="{27D326EF-47D1-4299-B864-BCAF0D736F8F}" srcOrd="0" destOrd="0" presId="urn:microsoft.com/office/officeart/2005/8/layout/hierarchy1"/>
    <dgm:cxn modelId="{FEBAC153-B0E0-438C-AC4A-2782FF25CB1C}" srcId="{40AADBF8-03C9-4549-B207-14FC8F9FEF0E}" destId="{0E00F0C3-146C-4B46-87D6-28FB912CCEE9}" srcOrd="0" destOrd="0" parTransId="{00D9B06A-DC6E-4869-B786-8DF88C502C8A}" sibTransId="{15B3AAE6-9ABB-4823-8810-F0874ECCBD7B}"/>
    <dgm:cxn modelId="{F0071D23-55CC-47A4-A28C-052E81D5F499}" type="presOf" srcId="{5A3AF459-F006-4F49-82D8-7A6CEF8B50E2}" destId="{4546F579-F5B6-4643-9116-AEAC88D65EC7}" srcOrd="0" destOrd="0" presId="urn:microsoft.com/office/officeart/2005/8/layout/hierarchy1"/>
    <dgm:cxn modelId="{AED98E95-B46D-4812-8C64-A7F38EF1219F}" srcId="{D30E0D78-3D3B-45F2-AAAA-AC363942E3A0}" destId="{7AB04AFB-7A7B-4D0B-A983-A10BA42B5FCF}" srcOrd="0" destOrd="0" parTransId="{22F5E2D3-D7B4-4433-8BC4-7562F3CA4E62}" sibTransId="{4E25ACCA-B189-45D5-9BFD-6EB92D7B12BD}"/>
    <dgm:cxn modelId="{6DD3C8AB-560F-426D-8D0B-73F01CA42945}" srcId="{5A3AF459-F006-4F49-82D8-7A6CEF8B50E2}" destId="{D30E0D78-3D3B-45F2-AAAA-AC363942E3A0}" srcOrd="0" destOrd="0" parTransId="{297AEAFA-B47B-4E98-9543-F05B507A77B2}" sibTransId="{2455DF06-7038-4D01-96F1-A3C7A5900801}"/>
    <dgm:cxn modelId="{63F5B0C7-18EE-4207-87CD-7DC13E8AAD33}" type="presOf" srcId="{0586AD62-6B9D-40E9-A3E1-0590703BFCAC}" destId="{F7FF1A24-17EF-4A95-B323-B3C3BD567185}" srcOrd="0" destOrd="0" presId="urn:microsoft.com/office/officeart/2005/8/layout/hierarchy1"/>
    <dgm:cxn modelId="{89DA00B2-3D70-46A0-A28E-3B306C6DA8D4}" type="presOf" srcId="{40AADBF8-03C9-4549-B207-14FC8F9FEF0E}" destId="{0DC1A4D8-6F03-4687-90BD-E5A4FD0F5F02}" srcOrd="0" destOrd="0" presId="urn:microsoft.com/office/officeart/2005/8/layout/hierarchy1"/>
    <dgm:cxn modelId="{10BB0DCA-DF40-4DDD-AC36-F1DD67D12ED8}" type="presOf" srcId="{D30E0D78-3D3B-45F2-AAAA-AC363942E3A0}" destId="{311D59AD-A963-4C7F-8EE3-AE5FA08AF768}" srcOrd="0" destOrd="0" presId="urn:microsoft.com/office/officeart/2005/8/layout/hierarchy1"/>
    <dgm:cxn modelId="{DB827E8D-3070-4D91-A4A8-A069F1BE75D6}" type="presOf" srcId="{E0999A49-3E2B-4A52-89BD-FEFBD1679B8E}" destId="{84D636AA-7C67-4833-89C1-8A1229F5403A}" srcOrd="0" destOrd="0" presId="urn:microsoft.com/office/officeart/2005/8/layout/hierarchy1"/>
    <dgm:cxn modelId="{D20B6E9B-AE3E-424F-97F2-53E2951FED0C}" type="presOf" srcId="{0E00F0C3-146C-4B46-87D6-28FB912CCEE9}" destId="{A9EBB08D-4F73-4EA5-ADD6-2C7959AA576A}" srcOrd="0" destOrd="0" presId="urn:microsoft.com/office/officeart/2005/8/layout/hierarchy1"/>
    <dgm:cxn modelId="{586972B0-80D0-45CB-84B3-78B80B8BB95E}" type="presOf" srcId="{BBD1A665-9164-4855-A01B-DB6731E28F92}" destId="{B6D21F8A-AA39-4EAD-B2B6-7DBB4609EEAE}" srcOrd="0" destOrd="0" presId="urn:microsoft.com/office/officeart/2005/8/layout/hierarchy1"/>
    <dgm:cxn modelId="{BB185D80-59C3-4962-8DAA-4BDA6669DAB3}" type="presOf" srcId="{9B7C22AB-DFD2-4C9D-A4B6-788E97FBF5A9}" destId="{971BFCC7-F494-4A8C-B43E-4BC041EECED8}" srcOrd="0" destOrd="0" presId="urn:microsoft.com/office/officeart/2005/8/layout/hierarchy1"/>
    <dgm:cxn modelId="{3BD44B60-3972-4EB2-A504-938A5EDB9FEB}" type="presOf" srcId="{7AB04AFB-7A7B-4D0B-A983-A10BA42B5FCF}" destId="{DB368EBA-E185-4B02-B793-D69488F0D871}" srcOrd="0" destOrd="0" presId="urn:microsoft.com/office/officeart/2005/8/layout/hierarchy1"/>
    <dgm:cxn modelId="{5D6C83D9-35E8-45A1-BA8F-1A5FAD1B2A52}" srcId="{7AB04AFB-7A7B-4D0B-A983-A10BA42B5FCF}" destId="{4981D5B4-FA3E-45A0-8381-141BCF231E83}" srcOrd="0" destOrd="0" parTransId="{E0999A49-3E2B-4A52-89BD-FEFBD1679B8E}" sibTransId="{3BA71BB6-2EA9-4786-94D0-178558DD01BB}"/>
    <dgm:cxn modelId="{1AA649C6-0605-4B50-88CB-E864C1E6978A}" type="presParOf" srcId="{4546F579-F5B6-4643-9116-AEAC88D65EC7}" destId="{D03A40E5-DE18-4C3A-918A-4F633CF79103}" srcOrd="0" destOrd="0" presId="urn:microsoft.com/office/officeart/2005/8/layout/hierarchy1"/>
    <dgm:cxn modelId="{CBD5EAB7-E04E-4D8F-8956-57997831EE6C}" type="presParOf" srcId="{D03A40E5-DE18-4C3A-918A-4F633CF79103}" destId="{7A3B9A63-3C2F-4F74-8A02-FAE650BE46EB}" srcOrd="0" destOrd="0" presId="urn:microsoft.com/office/officeart/2005/8/layout/hierarchy1"/>
    <dgm:cxn modelId="{5CA0B0AC-1B2F-4835-A90D-CCF33FA777BA}" type="presParOf" srcId="{7A3B9A63-3C2F-4F74-8A02-FAE650BE46EB}" destId="{420D23F5-B006-4F4A-AF07-D953906016F0}" srcOrd="0" destOrd="0" presId="urn:microsoft.com/office/officeart/2005/8/layout/hierarchy1"/>
    <dgm:cxn modelId="{26DBB3DF-F3CD-4598-A209-0BCA1410D068}" type="presParOf" srcId="{7A3B9A63-3C2F-4F74-8A02-FAE650BE46EB}" destId="{311D59AD-A963-4C7F-8EE3-AE5FA08AF768}" srcOrd="1" destOrd="0" presId="urn:microsoft.com/office/officeart/2005/8/layout/hierarchy1"/>
    <dgm:cxn modelId="{082D15B6-135D-43D3-9836-F782B3E4350D}" type="presParOf" srcId="{D03A40E5-DE18-4C3A-918A-4F633CF79103}" destId="{A3155785-9956-444F-A131-01C4FC50FEB8}" srcOrd="1" destOrd="0" presId="urn:microsoft.com/office/officeart/2005/8/layout/hierarchy1"/>
    <dgm:cxn modelId="{7F8EE79B-808F-42DA-81C7-28D5D86A7C53}" type="presParOf" srcId="{A3155785-9956-444F-A131-01C4FC50FEB8}" destId="{27D326EF-47D1-4299-B864-BCAF0D736F8F}" srcOrd="0" destOrd="0" presId="urn:microsoft.com/office/officeart/2005/8/layout/hierarchy1"/>
    <dgm:cxn modelId="{D2B6778F-D379-49F0-8C0A-093792CAD8E6}" type="presParOf" srcId="{A3155785-9956-444F-A131-01C4FC50FEB8}" destId="{06DF4530-2CBF-45FA-AF3B-445FA22BEC47}" srcOrd="1" destOrd="0" presId="urn:microsoft.com/office/officeart/2005/8/layout/hierarchy1"/>
    <dgm:cxn modelId="{CC831218-8699-47AD-89B0-9DAE8799A225}" type="presParOf" srcId="{06DF4530-2CBF-45FA-AF3B-445FA22BEC47}" destId="{39A61367-E262-400C-B49B-E47FE18FB1DB}" srcOrd="0" destOrd="0" presId="urn:microsoft.com/office/officeart/2005/8/layout/hierarchy1"/>
    <dgm:cxn modelId="{9980B219-7333-4BE2-8844-200E8C29351A}" type="presParOf" srcId="{39A61367-E262-400C-B49B-E47FE18FB1DB}" destId="{7285336B-F103-4DA4-B097-FFDA893CD4D1}" srcOrd="0" destOrd="0" presId="urn:microsoft.com/office/officeart/2005/8/layout/hierarchy1"/>
    <dgm:cxn modelId="{16A21935-902C-441C-ACB2-1A58BC50F3D4}" type="presParOf" srcId="{39A61367-E262-400C-B49B-E47FE18FB1DB}" destId="{DB368EBA-E185-4B02-B793-D69488F0D871}" srcOrd="1" destOrd="0" presId="urn:microsoft.com/office/officeart/2005/8/layout/hierarchy1"/>
    <dgm:cxn modelId="{F6030F5D-91BF-407D-88A2-E9244481C956}" type="presParOf" srcId="{06DF4530-2CBF-45FA-AF3B-445FA22BEC47}" destId="{FE4379BE-AB37-46C6-B055-A184984A1A99}" srcOrd="1" destOrd="0" presId="urn:microsoft.com/office/officeart/2005/8/layout/hierarchy1"/>
    <dgm:cxn modelId="{C9F84078-3BC8-475F-92A0-5A1FD055C06B}" type="presParOf" srcId="{FE4379BE-AB37-46C6-B055-A184984A1A99}" destId="{84D636AA-7C67-4833-89C1-8A1229F5403A}" srcOrd="0" destOrd="0" presId="urn:microsoft.com/office/officeart/2005/8/layout/hierarchy1"/>
    <dgm:cxn modelId="{5D91F6A8-7477-4C65-99F7-39BBFD0E71A4}" type="presParOf" srcId="{FE4379BE-AB37-46C6-B055-A184984A1A99}" destId="{4074C68C-0849-4635-8E1B-6BB5FD8CB958}" srcOrd="1" destOrd="0" presId="urn:microsoft.com/office/officeart/2005/8/layout/hierarchy1"/>
    <dgm:cxn modelId="{6A2826D3-9EF5-48DC-B28C-8AE9151010A1}" type="presParOf" srcId="{4074C68C-0849-4635-8E1B-6BB5FD8CB958}" destId="{CF07124D-40EE-4AAD-AB35-CC50BD24BA5F}" srcOrd="0" destOrd="0" presId="urn:microsoft.com/office/officeart/2005/8/layout/hierarchy1"/>
    <dgm:cxn modelId="{02DE86E9-9FE9-4F9B-AB08-3B8996C3FEEE}" type="presParOf" srcId="{CF07124D-40EE-4AAD-AB35-CC50BD24BA5F}" destId="{64574720-6515-4112-8775-FEE60E59C0A2}" srcOrd="0" destOrd="0" presId="urn:microsoft.com/office/officeart/2005/8/layout/hierarchy1"/>
    <dgm:cxn modelId="{13174EC5-2ABA-4370-BDFA-335550E5FAF4}" type="presParOf" srcId="{CF07124D-40EE-4AAD-AB35-CC50BD24BA5F}" destId="{E192DC89-ED48-49BF-AE5D-19CE4269C61C}" srcOrd="1" destOrd="0" presId="urn:microsoft.com/office/officeart/2005/8/layout/hierarchy1"/>
    <dgm:cxn modelId="{D6B456ED-3D62-4576-9C39-D493C36E7C78}" type="presParOf" srcId="{4074C68C-0849-4635-8E1B-6BB5FD8CB958}" destId="{EF5B5A45-304E-47EC-9331-1017E9D4A29E}" srcOrd="1" destOrd="0" presId="urn:microsoft.com/office/officeart/2005/8/layout/hierarchy1"/>
    <dgm:cxn modelId="{2B5BDFD9-5AA7-4E06-9CBC-1AF6D2E51D1E}" type="presParOf" srcId="{FE4379BE-AB37-46C6-B055-A184984A1A99}" destId="{B6D21F8A-AA39-4EAD-B2B6-7DBB4609EEAE}" srcOrd="2" destOrd="0" presId="urn:microsoft.com/office/officeart/2005/8/layout/hierarchy1"/>
    <dgm:cxn modelId="{8A23912C-DF82-420B-ACE5-893329B9CDDE}" type="presParOf" srcId="{FE4379BE-AB37-46C6-B055-A184984A1A99}" destId="{42D8577F-55A9-492A-8B12-7862F76FADAA}" srcOrd="3" destOrd="0" presId="urn:microsoft.com/office/officeart/2005/8/layout/hierarchy1"/>
    <dgm:cxn modelId="{23929BC9-A5D6-4457-8BA1-D3CAC732344D}" type="presParOf" srcId="{42D8577F-55A9-492A-8B12-7862F76FADAA}" destId="{B1429E9A-370C-41E3-ABF8-194B2733ADFF}" srcOrd="0" destOrd="0" presId="urn:microsoft.com/office/officeart/2005/8/layout/hierarchy1"/>
    <dgm:cxn modelId="{1C1FE577-8234-4322-AAA3-6BC17968EAC7}" type="presParOf" srcId="{B1429E9A-370C-41E3-ABF8-194B2733ADFF}" destId="{BE3954C1-0698-48DA-9477-AA5945E024B0}" srcOrd="0" destOrd="0" presId="urn:microsoft.com/office/officeart/2005/8/layout/hierarchy1"/>
    <dgm:cxn modelId="{47564B5A-97B5-4A34-A211-DAFC5B398F39}" type="presParOf" srcId="{B1429E9A-370C-41E3-ABF8-194B2733ADFF}" destId="{F7FF1A24-17EF-4A95-B323-B3C3BD567185}" srcOrd="1" destOrd="0" presId="urn:microsoft.com/office/officeart/2005/8/layout/hierarchy1"/>
    <dgm:cxn modelId="{8A69A469-99DD-4CF5-BC9A-E564A2E40D28}" type="presParOf" srcId="{42D8577F-55A9-492A-8B12-7862F76FADAA}" destId="{5C418895-6E49-42F4-95E5-40522BFB9A4A}" srcOrd="1" destOrd="0" presId="urn:microsoft.com/office/officeart/2005/8/layout/hierarchy1"/>
    <dgm:cxn modelId="{378EAE6F-3A79-407F-8132-F21AA2B8ABE5}" type="presParOf" srcId="{A3155785-9956-444F-A131-01C4FC50FEB8}" destId="{971BFCC7-F494-4A8C-B43E-4BC041EECED8}" srcOrd="2" destOrd="0" presId="urn:microsoft.com/office/officeart/2005/8/layout/hierarchy1"/>
    <dgm:cxn modelId="{D91A78C9-4D89-4A61-88DD-1D1571F92E43}" type="presParOf" srcId="{A3155785-9956-444F-A131-01C4FC50FEB8}" destId="{A118E590-D149-4A64-9A8C-1A7A96864417}" srcOrd="3" destOrd="0" presId="urn:microsoft.com/office/officeart/2005/8/layout/hierarchy1"/>
    <dgm:cxn modelId="{8D9F3D02-605A-4A2E-B0E3-4940DAA6CAF8}" type="presParOf" srcId="{A118E590-D149-4A64-9A8C-1A7A96864417}" destId="{DACE843E-2970-4984-B5CB-C671625C6A76}" srcOrd="0" destOrd="0" presId="urn:microsoft.com/office/officeart/2005/8/layout/hierarchy1"/>
    <dgm:cxn modelId="{2EF322C4-AA9D-45E5-9E9D-F71F8C0C150A}" type="presParOf" srcId="{DACE843E-2970-4984-B5CB-C671625C6A76}" destId="{B5605C06-7CEE-43E5-9120-B6E113CD54DD}" srcOrd="0" destOrd="0" presId="urn:microsoft.com/office/officeart/2005/8/layout/hierarchy1"/>
    <dgm:cxn modelId="{AE3E0593-F8B4-4C1F-A4D3-A7DAAEFC3726}" type="presParOf" srcId="{DACE843E-2970-4984-B5CB-C671625C6A76}" destId="{0DC1A4D8-6F03-4687-90BD-E5A4FD0F5F02}" srcOrd="1" destOrd="0" presId="urn:microsoft.com/office/officeart/2005/8/layout/hierarchy1"/>
    <dgm:cxn modelId="{54075646-FA97-4024-9311-2F2D25D124B8}" type="presParOf" srcId="{A118E590-D149-4A64-9A8C-1A7A96864417}" destId="{5C71FF7C-5A0A-4D79-B5DB-5CE2CA464E05}" srcOrd="1" destOrd="0" presId="urn:microsoft.com/office/officeart/2005/8/layout/hierarchy1"/>
    <dgm:cxn modelId="{3B8AA5A0-C426-44DA-B642-75870611AA1F}" type="presParOf" srcId="{5C71FF7C-5A0A-4D79-B5DB-5CE2CA464E05}" destId="{23BCEDA7-27AA-4323-9EDC-F195F6F926D6}" srcOrd="0" destOrd="0" presId="urn:microsoft.com/office/officeart/2005/8/layout/hierarchy1"/>
    <dgm:cxn modelId="{C4BD3598-8D9D-4934-8E7B-07C5DA43CC9D}" type="presParOf" srcId="{5C71FF7C-5A0A-4D79-B5DB-5CE2CA464E05}" destId="{97DD2EB2-BDD2-4EAB-A001-8D95983F85F3}" srcOrd="1" destOrd="0" presId="urn:microsoft.com/office/officeart/2005/8/layout/hierarchy1"/>
    <dgm:cxn modelId="{7C7CE615-52CD-4659-B7F0-298296406B44}" type="presParOf" srcId="{97DD2EB2-BDD2-4EAB-A001-8D95983F85F3}" destId="{7D4AF9F9-99BE-4FA4-8DBE-2337195CD711}" srcOrd="0" destOrd="0" presId="urn:microsoft.com/office/officeart/2005/8/layout/hierarchy1"/>
    <dgm:cxn modelId="{D0071B46-43C1-49DE-B9B7-B38566FF517D}" type="presParOf" srcId="{7D4AF9F9-99BE-4FA4-8DBE-2337195CD711}" destId="{8AD208B9-9A5C-47C7-824C-A4C577BB0A0C}" srcOrd="0" destOrd="0" presId="urn:microsoft.com/office/officeart/2005/8/layout/hierarchy1"/>
    <dgm:cxn modelId="{10134F25-4FE4-4B29-BB7E-1B76C1069996}" type="presParOf" srcId="{7D4AF9F9-99BE-4FA4-8DBE-2337195CD711}" destId="{A9EBB08D-4F73-4EA5-ADD6-2C7959AA576A}" srcOrd="1" destOrd="0" presId="urn:microsoft.com/office/officeart/2005/8/layout/hierarchy1"/>
    <dgm:cxn modelId="{79942A0E-08AD-40B3-8ECB-71D40AB9C443}" type="presParOf" srcId="{97DD2EB2-BDD2-4EAB-A001-8D95983F85F3}" destId="{8219F607-A6EB-4483-BDDA-810F76835B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CEDA7-27AA-4323-9EDC-F195F6F926D6}">
      <dsp:nvSpPr>
        <dsp:cNvPr id="0" name=""/>
        <dsp:cNvSpPr/>
      </dsp:nvSpPr>
      <dsp:spPr>
        <a:xfrm>
          <a:off x="869540" y="1705682"/>
          <a:ext cx="3593181" cy="91440"/>
        </a:xfrm>
        <a:custGeom>
          <a:avLst/>
          <a:gdLst/>
          <a:ahLst/>
          <a:cxnLst/>
          <a:rect l="0" t="0" r="0" b="0"/>
          <a:pathLst>
            <a:path>
              <a:moveTo>
                <a:pt x="3593181" y="5230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BFCC7-F494-4A8C-B43E-4BC041EECED8}">
      <dsp:nvSpPr>
        <dsp:cNvPr id="0" name=""/>
        <dsp:cNvSpPr/>
      </dsp:nvSpPr>
      <dsp:spPr>
        <a:xfrm>
          <a:off x="3350963" y="727417"/>
          <a:ext cx="1111758" cy="303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790"/>
              </a:lnTo>
              <a:lnTo>
                <a:pt x="1111758" y="197790"/>
              </a:lnTo>
              <a:lnTo>
                <a:pt x="1111758" y="3038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21F8A-AA39-4EAD-B2B6-7DBB4609EEAE}">
      <dsp:nvSpPr>
        <dsp:cNvPr id="0" name=""/>
        <dsp:cNvSpPr/>
      </dsp:nvSpPr>
      <dsp:spPr>
        <a:xfrm>
          <a:off x="2045081" y="1787023"/>
          <a:ext cx="2552418" cy="333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97"/>
              </a:lnTo>
              <a:lnTo>
                <a:pt x="2552418" y="227497"/>
              </a:lnTo>
              <a:lnTo>
                <a:pt x="2552418" y="3335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636AA-7C67-4833-89C1-8A1229F5403A}">
      <dsp:nvSpPr>
        <dsp:cNvPr id="0" name=""/>
        <dsp:cNvSpPr/>
      </dsp:nvSpPr>
      <dsp:spPr>
        <a:xfrm>
          <a:off x="2045081" y="1787023"/>
          <a:ext cx="712660" cy="333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97"/>
              </a:lnTo>
              <a:lnTo>
                <a:pt x="712660" y="227497"/>
              </a:lnTo>
              <a:lnTo>
                <a:pt x="712660" y="3335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326EF-47D1-4299-B864-BCAF0D736F8F}">
      <dsp:nvSpPr>
        <dsp:cNvPr id="0" name=""/>
        <dsp:cNvSpPr/>
      </dsp:nvSpPr>
      <dsp:spPr>
        <a:xfrm>
          <a:off x="2045081" y="727417"/>
          <a:ext cx="1305881" cy="332855"/>
        </a:xfrm>
        <a:custGeom>
          <a:avLst/>
          <a:gdLst/>
          <a:ahLst/>
          <a:cxnLst/>
          <a:rect l="0" t="0" r="0" b="0"/>
          <a:pathLst>
            <a:path>
              <a:moveTo>
                <a:pt x="1305881" y="0"/>
              </a:moveTo>
              <a:lnTo>
                <a:pt x="1305881" y="226831"/>
              </a:lnTo>
              <a:lnTo>
                <a:pt x="0" y="226831"/>
              </a:lnTo>
              <a:lnTo>
                <a:pt x="0" y="332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D23F5-B006-4F4A-AF07-D953906016F0}">
      <dsp:nvSpPr>
        <dsp:cNvPr id="0" name=""/>
        <dsp:cNvSpPr/>
      </dsp:nvSpPr>
      <dsp:spPr>
        <a:xfrm>
          <a:off x="2328590" y="666"/>
          <a:ext cx="2044744" cy="726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D59AD-A963-4C7F-8EE3-AE5FA08AF768}">
      <dsp:nvSpPr>
        <dsp:cNvPr id="0" name=""/>
        <dsp:cNvSpPr/>
      </dsp:nvSpPr>
      <dsp:spPr>
        <a:xfrm>
          <a:off x="2455756" y="121473"/>
          <a:ext cx="2044744" cy="72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ЯБЛОКИ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(собственное производство)</a:t>
          </a:r>
          <a:endParaRPr lang="ru-RU" sz="1200" b="0" kern="1200" dirty="0"/>
        </a:p>
      </dsp:txBody>
      <dsp:txXfrm>
        <a:off x="2477042" y="142759"/>
        <a:ext cx="2002172" cy="684178"/>
      </dsp:txXfrm>
    </dsp:sp>
    <dsp:sp modelId="{7285336B-F103-4DA4-B097-FFDA893CD4D1}">
      <dsp:nvSpPr>
        <dsp:cNvPr id="0" name=""/>
        <dsp:cNvSpPr/>
      </dsp:nvSpPr>
      <dsp:spPr>
        <a:xfrm>
          <a:off x="1225197" y="1060272"/>
          <a:ext cx="1639767" cy="726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68EBA-E185-4B02-B793-D69488F0D871}">
      <dsp:nvSpPr>
        <dsp:cNvPr id="0" name=""/>
        <dsp:cNvSpPr/>
      </dsp:nvSpPr>
      <dsp:spPr>
        <a:xfrm>
          <a:off x="1352363" y="1181080"/>
          <a:ext cx="1639767" cy="72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kern="1200" dirty="0" smtClean="0"/>
            <a:t>Перспектива переработки </a:t>
          </a:r>
          <a:r>
            <a:rPr lang="ru-RU" sz="1600" b="0" kern="1200" dirty="0" smtClean="0"/>
            <a:t>- ЖМЫХ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endParaRPr lang="ru-RU" sz="900" kern="1200" dirty="0"/>
        </a:p>
      </dsp:txBody>
      <dsp:txXfrm>
        <a:off x="1373649" y="1202366"/>
        <a:ext cx="1597195" cy="684178"/>
      </dsp:txXfrm>
    </dsp:sp>
    <dsp:sp modelId="{64574720-6515-4112-8775-FEE60E59C0A2}">
      <dsp:nvSpPr>
        <dsp:cNvPr id="0" name=""/>
        <dsp:cNvSpPr/>
      </dsp:nvSpPr>
      <dsp:spPr>
        <a:xfrm>
          <a:off x="1928857" y="2120545"/>
          <a:ext cx="1657770" cy="726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2DC89-ED48-49BF-AE5D-19CE4269C61C}">
      <dsp:nvSpPr>
        <dsp:cNvPr id="0" name=""/>
        <dsp:cNvSpPr/>
      </dsp:nvSpPr>
      <dsp:spPr>
        <a:xfrm>
          <a:off x="2056022" y="2241353"/>
          <a:ext cx="1657770" cy="72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endParaRPr lang="ru-RU" sz="1100" kern="1200" dirty="0" smtClean="0"/>
        </a:p>
        <a:p>
          <a:pPr lvl="0" algn="ctr">
            <a:spcBef>
              <a:spcPct val="0"/>
            </a:spcBef>
          </a:pPr>
          <a:r>
            <a:rPr lang="ru-RU" sz="1100" kern="1200" dirty="0" smtClean="0"/>
            <a:t>Продукт вторичной переработки -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 smtClean="0"/>
            <a:t>ПЕКТИНСОДЕРЖАЩИЙ ПОРОШОК</a:t>
          </a:r>
        </a:p>
        <a:p>
          <a:pPr lvl="0" algn="ctr">
            <a:spcBef>
              <a:spcPct val="0"/>
            </a:spcBef>
          </a:pPr>
          <a:endParaRPr lang="ru-RU" sz="1100" kern="1200" dirty="0"/>
        </a:p>
      </dsp:txBody>
      <dsp:txXfrm>
        <a:off x="2077308" y="2262639"/>
        <a:ext cx="1615198" cy="684178"/>
      </dsp:txXfrm>
    </dsp:sp>
    <dsp:sp modelId="{BE3954C1-0698-48DA-9477-AA5945E024B0}">
      <dsp:nvSpPr>
        <dsp:cNvPr id="0" name=""/>
        <dsp:cNvSpPr/>
      </dsp:nvSpPr>
      <dsp:spPr>
        <a:xfrm>
          <a:off x="4025255" y="2120545"/>
          <a:ext cx="1144489" cy="726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F1A24-17EF-4A95-B323-B3C3BD567185}">
      <dsp:nvSpPr>
        <dsp:cNvPr id="0" name=""/>
        <dsp:cNvSpPr/>
      </dsp:nvSpPr>
      <dsp:spPr>
        <a:xfrm>
          <a:off x="4152421" y="2241353"/>
          <a:ext cx="1144489" cy="72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Продукт вторичной переработки -</a:t>
          </a:r>
          <a:r>
            <a:rPr lang="ru-RU" sz="1200" b="1" kern="1200" dirty="0" smtClean="0"/>
            <a:t>ПАСТИЛА</a:t>
          </a:r>
          <a:endParaRPr lang="ru-RU" sz="1200" b="1" kern="1200" dirty="0"/>
        </a:p>
      </dsp:txBody>
      <dsp:txXfrm>
        <a:off x="4173707" y="2262639"/>
        <a:ext cx="1101917" cy="684178"/>
      </dsp:txXfrm>
    </dsp:sp>
    <dsp:sp modelId="{B5605C06-7CEE-43E5-9120-B6E113CD54DD}">
      <dsp:nvSpPr>
        <dsp:cNvPr id="0" name=""/>
        <dsp:cNvSpPr/>
      </dsp:nvSpPr>
      <dsp:spPr>
        <a:xfrm>
          <a:off x="3450363" y="1031232"/>
          <a:ext cx="2024716" cy="726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1A4D8-6F03-4687-90BD-E5A4FD0F5F02}">
      <dsp:nvSpPr>
        <dsp:cNvPr id="0" name=""/>
        <dsp:cNvSpPr/>
      </dsp:nvSpPr>
      <dsp:spPr>
        <a:xfrm>
          <a:off x="3577529" y="1152039"/>
          <a:ext cx="2024716" cy="72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Продукт первичной переработки  </a:t>
          </a:r>
          <a:r>
            <a:rPr lang="ru-RU" sz="1400" b="1" kern="1200" dirty="0" smtClean="0"/>
            <a:t>- СОК</a:t>
          </a:r>
          <a:endParaRPr lang="ru-RU" sz="1600" b="1" kern="1200" dirty="0"/>
        </a:p>
      </dsp:txBody>
      <dsp:txXfrm>
        <a:off x="3598815" y="1173325"/>
        <a:ext cx="1982144" cy="684178"/>
      </dsp:txXfrm>
    </dsp:sp>
    <dsp:sp modelId="{8AD208B9-9A5C-47C7-824C-A4C577BB0A0C}">
      <dsp:nvSpPr>
        <dsp:cNvPr id="0" name=""/>
        <dsp:cNvSpPr/>
      </dsp:nvSpPr>
      <dsp:spPr>
        <a:xfrm>
          <a:off x="232877" y="1751402"/>
          <a:ext cx="1273324" cy="726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BB08D-4F73-4EA5-ADD6-2C7959AA576A}">
      <dsp:nvSpPr>
        <dsp:cNvPr id="0" name=""/>
        <dsp:cNvSpPr/>
      </dsp:nvSpPr>
      <dsp:spPr>
        <a:xfrm>
          <a:off x="360043" y="1872209"/>
          <a:ext cx="1273324" cy="726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1" kern="1200" dirty="0" smtClean="0"/>
            <a:t>Кондитерская промышленность</a:t>
          </a:r>
          <a:endParaRPr lang="ru-RU" sz="1050" b="1" i="1" kern="1200" dirty="0"/>
        </a:p>
      </dsp:txBody>
      <dsp:txXfrm>
        <a:off x="381329" y="1893495"/>
        <a:ext cx="1230752" cy="684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56896-B9C5-461C-86C5-4251D68895FE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58653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694238"/>
            <a:ext cx="5408613" cy="4446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888"/>
            <a:ext cx="29305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86888"/>
            <a:ext cx="2930525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8AEBD-DC01-4101-86F0-BC4825AE06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5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1200" kern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Проанализированы зарубежные направления научно-технологического развития отрасли посредством изучения информации с сайтов научных учреждений, а также библиографических, реферативных и аналитических ресурсов международных баз </a:t>
            </a:r>
            <a:r>
              <a:rPr lang="ru-RU" sz="1200" kern="1200" dirty="0" err="1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Scopus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, </a:t>
            </a:r>
            <a:r>
              <a:rPr lang="ru-RU" sz="1200" kern="1200" dirty="0" err="1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Web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ru-RU" sz="1200" kern="1200" dirty="0" err="1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of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ru-RU" sz="1200" kern="1200" dirty="0" err="1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Science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, </a:t>
            </a:r>
            <a:r>
              <a:rPr lang="ru-RU" sz="1200" kern="1200" dirty="0" err="1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Pubmed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. Выявлен ведущий кластер тем, связанный с исследованиями в области глубокой переработки сельскохозяйственной продукции. </a:t>
            </a:r>
            <a:r>
              <a:rPr lang="ru-RU" sz="1200" kern="1200" dirty="0" err="1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Бóльшая</a:t>
            </a:r>
            <a:r>
              <a:rPr lang="ru-RU" sz="1200" kern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 часть современных высокоэффективных технологий представлена зарубежными разработками ученых из Испании, Италии, Португалии, США, Японии, Китая. Их целью является получение пищевых функциональных ингредиентов для пищевой промышленности и производства продуктов питания нового поколения с заданными свойствами и физиологически направленным действием. Доли отдельных прорывных направлений исследований в общем объеме научных работ в области переработки сельскохозяйственного сырья и получения безопасных продуктов питания представлены на рисунке 1.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8AEBD-DC01-4101-86F0-BC4825AE062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5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Основными трендами до 2030 года в мировой переработке сельскохозяйственной продукции являются </a:t>
            </a:r>
            <a:r>
              <a:rPr lang="ru-RU" sz="1200" dirty="0" err="1" smtClean="0">
                <a:effectLst/>
                <a:latin typeface="Times New Roman"/>
                <a:ea typeface="Times New Roman"/>
              </a:rPr>
              <a:t>технологизация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, роботизация, информатизация. Ключевым приоритетным направлением научно-технологического развития пищевой перерабатывающей промышленности является совершенствование и внедрение технологий глубокой переработки плодоовощной, зерно-бобовой, масличной продукции, а также продукции животноводства и птицеводства. В этой связи, необходимо более активно развивать технологии производства продуктов питания, включая кулинарную продукцию, функционального, специализированного и лечебно-профилактического назначения, а также  технологии новых упаковочных материалов; технологии переработки нетрадиционного пищевого и кормового сырья, пищевых отходов. В ходе выявления перспективных направлений научных исследований углубленно были изучены отдельные подгруппы перерабатываемого сырья и виды получаемых продуктов. Основные приоритетные продукты глубокой переработки, субъекты предпринимательства, которые на сегодняшний день имеют потенциал их внедрения и возможные центры научного обеспечения представлены в таблице 1. 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8AEBD-DC01-4101-86F0-BC4825AE062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2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6C091-74A7-4867-814B-85109E6BBEA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3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8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08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0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78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6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7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5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4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3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61660"/>
            <a:ext cx="7772400" cy="110251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0000"/>
                </a:solidFill>
                <a:ea typeface="Calibri"/>
                <a:cs typeface="Times New Roman"/>
              </a:rPr>
              <a:t>ОТЧЕТ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об итогах   выполнения </a:t>
            </a:r>
            <a:r>
              <a:rPr lang="ru-RU" sz="2400" dirty="0">
                <a:solidFill>
                  <a:srgbClr val="000000"/>
                </a:solidFill>
                <a:ea typeface="Calibri"/>
                <a:cs typeface="Times New Roman"/>
              </a:rPr>
              <a:t>научно-исследовательских работ по заказу Минсельхоза России </a:t>
            </a:r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sz="2400" b="1" dirty="0" smtClean="0">
                <a:ea typeface="Calibri"/>
                <a:cs typeface="Times New Roman"/>
              </a:rPr>
              <a:t>Центр Прогнозирования </a:t>
            </a:r>
            <a:r>
              <a:rPr lang="ru-RU" sz="2400" b="1" dirty="0">
                <a:ea typeface="Calibri"/>
                <a:cs typeface="Times New Roman"/>
              </a:rPr>
              <a:t>и мониторинга научно-технологического развития АПК: переработка сельскохозяйственного сырья в пищевую, кормовую и иную продукцию </a:t>
            </a:r>
            <a:r>
              <a:rPr lang="ru-RU" sz="2400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C00000"/>
                </a:solidFill>
                <a:ea typeface="Calibri"/>
                <a:cs typeface="Times New Roman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4401"/>
            <a:ext cx="1006475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257996" y="359030"/>
            <a:ext cx="7707610" cy="52322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Clr>
                <a:srgbClr val="4F81BD"/>
              </a:buClr>
              <a:buSzPct val="65000"/>
              <a:buFontTx/>
              <a:buNone/>
            </a:pPr>
            <a:r>
              <a:rPr lang="ru-RU" altLang="ru-RU" sz="1400" b="1" dirty="0">
                <a:solidFill>
                  <a:srgbClr val="0070C0"/>
                </a:solidFill>
                <a:latin typeface="Cambria" panose="02040503050406030204" pitchFamily="18" charset="0"/>
                <a:cs typeface="Times New Roman" pitchFamily="18" charset="0"/>
              </a:rPr>
              <a:t>ФГБОУ </a:t>
            </a:r>
            <a:r>
              <a:rPr lang="ru-RU" altLang="ru-RU" sz="1400" b="1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itchFamily="18" charset="0"/>
              </a:rPr>
              <a:t>ВО «Саратовский государственный аграрный университет имени  Н.И. Вавилова»</a:t>
            </a:r>
            <a:endParaRPr lang="ru-RU" altLang="ru-RU" sz="1400" b="1" dirty="0">
              <a:solidFill>
                <a:srgbClr val="0070C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7474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Прогнозирование и мониторинг научно-технологического развития АПК: переработка сельскохозяйственного сырья в пищевую, кормовую и иную продукцию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3528" y="627534"/>
          <a:ext cx="381642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3723878"/>
            <a:ext cx="3491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Рисунок 1 - Динамика активности привлеченных Центром экспертов </a:t>
            </a:r>
            <a:endParaRPr lang="ru-RU" sz="1200" b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4355976" y="627534"/>
          <a:ext cx="4680000" cy="381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355976" y="4443958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Рисунок 2 - Оценка важности критических технологий в области переработки сельскохозяйственного сырья в пищевую, кормовую и иную продукцию для России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515966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Рисунок </a:t>
            </a:r>
            <a:r>
              <a:rPr lang="ru-RU" sz="1200" b="1" dirty="0" smtClean="0"/>
              <a:t>3  </a:t>
            </a:r>
            <a:r>
              <a:rPr lang="ru-RU" sz="1200" b="1" dirty="0"/>
              <a:t>– Диаграмма распределения исследовательских фронтов в базе данных </a:t>
            </a:r>
            <a:r>
              <a:rPr lang="ru-RU" sz="1200" b="1" dirty="0" err="1"/>
              <a:t>Web</a:t>
            </a:r>
            <a:r>
              <a:rPr lang="ru-RU" sz="1200" b="1" dirty="0"/>
              <a:t> </a:t>
            </a:r>
            <a:r>
              <a:rPr lang="ru-RU" sz="1200" b="1" dirty="0" err="1"/>
              <a:t>of</a:t>
            </a:r>
            <a:r>
              <a:rPr lang="ru-RU" sz="1200" b="1" dirty="0"/>
              <a:t> </a:t>
            </a:r>
            <a:r>
              <a:rPr lang="ru-RU" sz="1200" b="1" dirty="0" err="1"/>
              <a:t>Science</a:t>
            </a:r>
            <a:r>
              <a:rPr lang="ru-RU" sz="1200" b="1" dirty="0"/>
              <a:t>, включая ежемесячно публикуемые в интернете MDPI, ( %)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72200" y="1347614"/>
            <a:ext cx="26642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Проанализировано </a:t>
            </a:r>
            <a:r>
              <a:rPr lang="ru-RU" sz="1400" i="1" dirty="0"/>
              <a:t>280 научных изданий, включая издания, расширенного индекса научного цитирования </a:t>
            </a:r>
            <a:r>
              <a:rPr lang="ru-RU" sz="1400" i="1" dirty="0" err="1"/>
              <a:t>Web</a:t>
            </a:r>
            <a:r>
              <a:rPr lang="ru-RU" sz="1400" i="1" dirty="0"/>
              <a:t> </a:t>
            </a:r>
            <a:r>
              <a:rPr lang="ru-RU" sz="1400" i="1" dirty="0" err="1"/>
              <a:t>of</a:t>
            </a:r>
            <a:r>
              <a:rPr lang="ru-RU" sz="1400" i="1" dirty="0"/>
              <a:t> </a:t>
            </a:r>
            <a:r>
              <a:rPr lang="ru-RU" sz="1400" i="1" dirty="0" err="1"/>
              <a:t>Science</a:t>
            </a:r>
            <a:r>
              <a:rPr lang="ru-RU" sz="1400" i="1" dirty="0"/>
              <a:t>, ежемесячно публикуемые в интернете MDPI*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87474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Прогнозирование и мониторинг научно-технологического развития АПК: переработка сельскохозяйственного сырья в пищевую, кормовую и иную продукцию</a:t>
            </a:r>
          </a:p>
        </p:txBody>
      </p:sp>
      <p:graphicFrame>
        <p:nvGraphicFramePr>
          <p:cNvPr id="8" name="Диаграмма 7"/>
          <p:cNvGraphicFramePr>
            <a:graphicFrameLocks noChangeAspect="1"/>
          </p:cNvGraphicFramePr>
          <p:nvPr/>
        </p:nvGraphicFramePr>
        <p:xfrm>
          <a:off x="395536" y="627534"/>
          <a:ext cx="5000314" cy="38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8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7140"/>
            <a:ext cx="8229600" cy="267494"/>
          </a:xfrm>
        </p:spPr>
        <p:txBody>
          <a:bodyPr>
            <a:noAutofit/>
          </a:bodyPr>
          <a:lstStyle/>
          <a:p>
            <a:r>
              <a:rPr lang="ru-RU" sz="1200" b="1" dirty="0">
                <a:latin typeface="+mn-lt"/>
                <a:ea typeface="+mn-ea"/>
                <a:cs typeface="+mn-cs"/>
              </a:rPr>
              <a:t>Таблица 1 – Примерный перечень приоритетных продуктов питания и продуктов глубокой переработки для развития пищевой и перерабатывающей промышленности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268278"/>
              </p:ext>
            </p:extLst>
          </p:nvPr>
        </p:nvGraphicFramePr>
        <p:xfrm>
          <a:off x="179512" y="1127180"/>
          <a:ext cx="8784976" cy="3837602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6192688"/>
              </a:tblGrid>
              <a:tr h="86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/>
                          <a:ea typeface="Times New Roman"/>
                        </a:rPr>
                        <a:t>Наименование отрасли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8336" marR="2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/>
                          <a:ea typeface="Times New Roman"/>
                        </a:rPr>
                        <a:t>Наименование новой продукции, планируемой к выпуску в РФ</a:t>
                      </a:r>
                      <a:endParaRPr lang="ru-RU" sz="10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8336" marR="2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1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Масложировая</a:t>
                      </a:r>
                    </a:p>
                  </a:txBody>
                  <a:tcPr marL="28336" marR="2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Шроты:  высокопротеиновый шрот, соевый шрот с различным содержанием протеина, рапсовый шрот, подсолнечный шрот.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Незаменимые (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</a:rPr>
                        <a:t>эссенциальные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) пищевые вещества: полиненасыщенные жирные кислоты семейства: омега-3, омега-6, омега-9.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Минорные и биологически активные вещества пищи: фосфолипиды, 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</a:rPr>
                        <a:t>фитостеролы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, лецитины и др.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Продукты для лечебно-диетического, функционального питания или специализированного назначения: майонезы, 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</a:rPr>
                        <a:t>купажированные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 масла, масла из нетрадиционных источников сырья, спреды, эмульсии и др.</a:t>
                      </a:r>
                    </a:p>
                  </a:txBody>
                  <a:tcPr marL="28336" marR="2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Переработка птицы, говядины, свинины, рыбы</a:t>
                      </a:r>
                    </a:p>
                  </a:txBody>
                  <a:tcPr marL="28336" marR="2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Производство готовых блюд и кулинарной продукции и полуфабрикатов высокой степени готовности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Ингредиенты для пищевой промышленности и незаменимые (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</a:rPr>
                        <a:t>эссенциальные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) пищевые вещества:  коллагенсодержащие </a:t>
                      </a: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</a:rPr>
                        <a:t>белки,</a:t>
                      </a:r>
                      <a:r>
                        <a:rPr lang="ru-RU" sz="1000" baseline="0" dirty="0" smtClean="0"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Calibri"/>
                          <a:ea typeface="Times New Roman"/>
                        </a:rPr>
                        <a:t>короткоцепочные</a:t>
                      </a:r>
                      <a:r>
                        <a:rPr lang="ru-RU" sz="1000" dirty="0" smtClean="0"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пептиды,  аминокислоты,  полиненасыщенные жирные кислоты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Функциональные мясные продукты, разработанные на принципах прижизненной модификации  животного сырья: кулинарные изделия функционального и лечебно-профилактического назначения: котлеты, биточки, фрикадельки и др.; полуфабрикаты, включая полуфабрикаты высокой степени готовности функциональные и специализированные; колбасные изделия функциональные и 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</a:rPr>
                        <a:t>специализированнные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.</a:t>
                      </a:r>
                    </a:p>
                  </a:txBody>
                  <a:tcPr marL="28336" marR="2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1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Переработка зерновых</a:t>
                      </a:r>
                    </a:p>
                  </a:txBody>
                  <a:tcPr marL="28336" marR="2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Ингредиенты для пищевой промышленности  и 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</a:rPr>
                        <a:t>незаме-нимые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 (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</a:rPr>
                        <a:t>эссенциальные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) пи-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</a:rPr>
                        <a:t>щевые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 вещества: крахмал и модифицированные крахмалы; глюкоза, 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</a:rPr>
                        <a:t>глюкозо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-фруктозные подсластители; клейковина; аминокислоты: лизин (лизин сульфат + лизин 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</a:rPr>
                        <a:t>монохлоргидрат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), метионин, триптофан, 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</a:rPr>
                        <a:t>треонин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, 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</a:rPr>
                        <a:t>валин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; органические кислоты;  молочная кислота; витамины: В2,  В12, С; 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</a:rPr>
                        <a:t>биоэтанол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8336" marR="2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Производство кормов</a:t>
                      </a:r>
                    </a:p>
                  </a:txBody>
                  <a:tcPr marL="28336" marR="2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Производство кормов нового поколения с улучшенными показателями </a:t>
                      </a: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</a:rPr>
                        <a:t>биоконверсии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 корма и показателями безопасности</a:t>
                      </a:r>
                    </a:p>
                  </a:txBody>
                  <a:tcPr marL="28336" marR="2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Times New Roman"/>
                        </a:rPr>
                        <a:t>Системы умного управления технологическими процессами Индустрия 4,0</a:t>
                      </a:r>
                    </a:p>
                  </a:txBody>
                  <a:tcPr marL="28336" marR="2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dirty="0" err="1">
                          <a:effectLst/>
                          <a:latin typeface="Calibri"/>
                          <a:ea typeface="Times New Roman"/>
                        </a:rPr>
                        <a:t>Киберфизические</a:t>
                      </a:r>
                      <a:r>
                        <a:rPr lang="ru-RU" sz="1000" dirty="0">
                          <a:effectLst/>
                          <a:latin typeface="Calibri"/>
                          <a:ea typeface="Times New Roman"/>
                        </a:rPr>
                        <a:t> системы</a:t>
                      </a:r>
                    </a:p>
                  </a:txBody>
                  <a:tcPr marL="28336" marR="283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87474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Прогнозирование и мониторинг научно-технологического развития АПК: переработка сельскохозяйственного сырья в пищевую, кормовую и иную продукцию</a:t>
            </a:r>
          </a:p>
        </p:txBody>
      </p:sp>
    </p:spTree>
    <p:extLst>
      <p:ext uri="{BB962C8B-B14F-4D97-AF65-F5344CB8AC3E}">
        <p14:creationId xmlns:p14="http://schemas.microsoft.com/office/powerpoint/2010/main" val="93036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Прогнозирование и мониторинг научно-технологического развития АПК: переработка сельскохозяйственного сырья в пищевую, кормовую и иную продукцию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5526"/>
            <a:ext cx="8229600" cy="4039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Пример комплексной переработки яблочного сырья,  организованной на базе ФГБОУ ВО Саратовский ГАУ (УНПК </a:t>
            </a:r>
            <a:r>
              <a:rPr lang="ru-RU" sz="1800" dirty="0" err="1" smtClean="0"/>
              <a:t>Агроцентр</a:t>
            </a:r>
            <a:r>
              <a:rPr lang="ru-RU" sz="1800" dirty="0" smtClean="0"/>
              <a:t>):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75169572"/>
              </p:ext>
            </p:extLst>
          </p:nvPr>
        </p:nvGraphicFramePr>
        <p:xfrm>
          <a:off x="467544" y="1275606"/>
          <a:ext cx="6120680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лево 4"/>
          <p:cNvSpPr/>
          <p:nvPr/>
        </p:nvSpPr>
        <p:spPr>
          <a:xfrm>
            <a:off x="1979712" y="3579862"/>
            <a:ext cx="648072" cy="144016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2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627534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База данных перспективных инновационных разработок в области переработки сельскохозяйственного сырья РФ «Продуктовые инновации»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66989" y="81219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Круглый стол </a:t>
            </a:r>
            <a:r>
              <a:rPr lang="ru-RU" sz="1200" b="1" dirty="0" smtClean="0"/>
              <a:t>«Перспективные тренды научно-технологического развития отрасли переработки сельскохозяйственного сырья»</a:t>
            </a:r>
            <a:endParaRPr lang="ru-RU" sz="1200" b="1" dirty="0"/>
          </a:p>
        </p:txBody>
      </p:sp>
      <p:pic>
        <p:nvPicPr>
          <p:cNvPr id="2053" name="Picture 5" descr="http://foresightsgau.ru/wp-content/uploads/2019/02/1544160325general_pages_07_December_2018_i38890_kruglyi_stol_prioritety_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273864"/>
            <a:ext cx="3257797" cy="1628899"/>
          </a:xfrm>
          <a:prstGeom prst="rect">
            <a:avLst/>
          </a:prstGeom>
          <a:noFill/>
        </p:spPr>
      </p:pic>
      <p:pic>
        <p:nvPicPr>
          <p:cNvPr id="2055" name="Picture 7" descr="ÐÑÑÐ³Ð»ÑÐ¹ ÑÑÐ¾Ð» Â«ÐÑÐ¸Ð¾ÑÐ¸ÑÐµÑÑ Ð½Ð°ÑÑÐ½Ð¾-ÑÐµÑÐ½Ð¾Ð»Ð¾Ð³Ð¸ÑÐµÑÐºÐ¾Ð³Ð¾ ÑÐ°Ð·Ð²Ð¸ÑÐ¸Ñ Ð¾ÑÑÐ°ÑÐ»Ð¸ Ð¿ÐµÑÐµÑÐ°Ð±Ð¾ÑÐºÐ¸ ÑÐµÐ»ÑÑÐºÐ¾ÑÐ¾Ð·ÑÐ¹ÑÑÐ²ÐµÐ½Ð½Ð¾Ð³Ð¾ ÑÑÑÑÑÂ». Ð¤Ð¾ÑÐ¾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0127" y="3046314"/>
            <a:ext cx="3291858" cy="1851670"/>
          </a:xfrm>
          <a:prstGeom prst="rect">
            <a:avLst/>
          </a:prstGeom>
          <a:noFill/>
        </p:spPr>
      </p:pic>
      <p:pic>
        <p:nvPicPr>
          <p:cNvPr id="2057" name="Picture 9" descr="ÐÑÑÐ³Ð»ÑÐ¹ ÑÑÐ¾Ð» Â«ÐÑÐ¸Ð¾ÑÐ¸ÑÐµÑÑ Ð½Ð°ÑÑÐ½Ð¾-ÑÐµÑÐ½Ð¾Ð»Ð¾Ð³Ð¸ÑÐµÑÐºÐ¾Ð³Ð¾ ÑÐ°Ð·Ð²Ð¸ÑÐ¸Ñ Ð¾ÑÑÐ°ÑÐ»Ð¸ Ð¿ÐµÑÐµÑÐ°Ð±Ð¾ÑÐºÐ¸ ÑÐµÐ»ÑÑÐºÐ¾ÑÐ¾Ð·ÑÐ¹ÑÑÐ²ÐµÐ½Ð½Ð¾Ð³Ð¾ ÑÑÑÑÑÂ». Ð¤Ð¾ÑÐ¾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6262" y="2715766"/>
            <a:ext cx="2404574" cy="1202287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3107" r="8949"/>
          <a:stretch>
            <a:fillRect/>
          </a:stretch>
        </p:blipFill>
        <p:spPr bwMode="auto">
          <a:xfrm>
            <a:off x="611560" y="1563638"/>
            <a:ext cx="2304256" cy="324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3528" y="87474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Прогнозирование и мониторинг научно-технологического развития АПК: переработка сельскохозяйственного сырья в пищевую, кормовую и иную продукцию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7474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Прогнозирование и мониторинг научно-технологического развития АПК: переработка сельскохозяйственного сырья в пищевую, кормовую и иную продукцию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05" y="1419622"/>
            <a:ext cx="41449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21522" y="904533"/>
            <a:ext cx="3923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Сайт Центра: </a:t>
            </a:r>
            <a:r>
              <a:rPr lang="en-US" sz="1200" b="1" dirty="0" smtClean="0"/>
              <a:t>http://foresightsgau.ru/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699542"/>
            <a:ext cx="3726160" cy="4465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500"/>
              </a:spcBef>
              <a:spcAft>
                <a:spcPts val="0"/>
              </a:spcAft>
            </a:pPr>
            <a:r>
              <a:rPr lang="ru-RU" sz="1400" b="1" dirty="0" smtClean="0">
                <a:ea typeface="Times New Roman"/>
              </a:rPr>
              <a:t>Перспективные исследования Центра, запланированные на 2020 год:</a:t>
            </a:r>
          </a:p>
          <a:p>
            <a:pPr marL="342900" lvl="0" indent="-342900" algn="just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ea typeface="Times New Roman"/>
              </a:rPr>
              <a:t>Осуществление </a:t>
            </a:r>
            <a:r>
              <a:rPr lang="ru-RU" sz="1400" dirty="0">
                <a:ea typeface="Times New Roman"/>
              </a:rPr>
              <a:t>мониторинга научно-технологического развития АПК по направлению переработки сельскохозяйственного сырья: </a:t>
            </a:r>
            <a:r>
              <a:rPr lang="ru-RU" sz="1400" dirty="0">
                <a:solidFill>
                  <a:srgbClr val="FF0000"/>
                </a:solidFill>
                <a:ea typeface="Times New Roman"/>
              </a:rPr>
              <a:t>выявление инновационных подходов развития устойчивых продовольственных систем АПК, повышающих уровень продовольственной безопасности и качества питания населения РФ</a:t>
            </a:r>
            <a:endParaRPr lang="ru-RU" sz="1400" dirty="0"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a typeface="Times New Roman"/>
              </a:rPr>
              <a:t>Прогнозирование и выявление оптимальных в условиях РФ путей развития переработки сельскохозяйственного сырья, </a:t>
            </a:r>
            <a:r>
              <a:rPr lang="ru-RU" sz="1400" dirty="0">
                <a:solidFill>
                  <a:srgbClr val="FF0000"/>
                </a:solidFill>
                <a:ea typeface="Times New Roman"/>
              </a:rPr>
              <a:t>включая технологии сокращения продовольственных потерь на этапе переработки сельскохозяйственного сырья в пищевую, кормовую и иную продукцию.</a:t>
            </a:r>
            <a:endParaRPr lang="ru-RU" sz="1400" dirty="0">
              <a:effectLst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1228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</TotalTime>
  <Words>918</Words>
  <Application>Microsoft Office PowerPoint</Application>
  <PresentationFormat>Экран (16:9)</PresentationFormat>
  <Paragraphs>61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ОТЧЕТ об итогах   выполнения научно-исследовательских работ по заказу Минсельхоза России   Центр Прогнозирования и мониторинга научно-технологического развития АПК: переработка сельскохозяйственного сырья в пищевую, кормовую и иную продукцию  </vt:lpstr>
      <vt:lpstr>Презентация PowerPoint</vt:lpstr>
      <vt:lpstr>Презентация PowerPoint</vt:lpstr>
      <vt:lpstr>Таблица 1 – Примерный перечень приоритетных продуктов питания и продуктов глубокой переработки для развития пищевой и перерабатывающей промышленности</vt:lpstr>
      <vt:lpstr>Прогнозирование и мониторинг научно-технологического развития АПК: переработка сельскохозяйственного сырья в пищевую, кормовую и иную продукцию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СПРАВКА о промежуточных итогах реализации тематического план-задания  Центра Прогнозирования и мониторинга научно-технологического развития АПК: переработка сельскохозяйственного сырья в пищевую, кормовую и иную продукцию</dc:title>
  <dc:creator>user</dc:creator>
  <cp:lastModifiedBy>я</cp:lastModifiedBy>
  <cp:revision>135</cp:revision>
  <cp:lastPrinted>2019-12-03T16:39:17Z</cp:lastPrinted>
  <dcterms:created xsi:type="dcterms:W3CDTF">2019-06-03T10:25:30Z</dcterms:created>
  <dcterms:modified xsi:type="dcterms:W3CDTF">2020-02-13T09:11:46Z</dcterms:modified>
</cp:coreProperties>
</file>